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pptx" ContentType="application/vnd.openxmlformats-officedocument.presentationml.presentation"/>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84" d="100"/>
          <a:sy n="84" d="100"/>
        </p:scale>
        <p:origin x="-846" y="4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3BB4CDF5-2E00-4616-92B1-625B9ACD236E}" type="datetimeFigureOut">
              <a:rPr lang="ar-IQ" smtClean="0"/>
              <a:t>27/11/1442</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CE6988C8-9862-4A1F-9562-91E559F20170}"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3BB4CDF5-2E00-4616-92B1-625B9ACD236E}" type="datetimeFigureOut">
              <a:rPr lang="ar-IQ" smtClean="0"/>
              <a:t>27/11/1442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E6988C8-9862-4A1F-9562-91E559F20170}"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3BB4CDF5-2E00-4616-92B1-625B9ACD236E}" type="datetimeFigureOut">
              <a:rPr lang="ar-IQ" smtClean="0"/>
              <a:t>27/11/1442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E6988C8-9862-4A1F-9562-91E559F20170}"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3BB4CDF5-2E00-4616-92B1-625B9ACD236E}" type="datetimeFigureOut">
              <a:rPr lang="ar-IQ" smtClean="0"/>
              <a:t>27/11/1442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E6988C8-9862-4A1F-9562-91E559F20170}"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3BB4CDF5-2E00-4616-92B1-625B9ACD236E}" type="datetimeFigureOut">
              <a:rPr lang="ar-IQ" smtClean="0"/>
              <a:t>27/11/1442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E6988C8-9862-4A1F-9562-91E559F20170}"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3BB4CDF5-2E00-4616-92B1-625B9ACD236E}" type="datetimeFigureOut">
              <a:rPr lang="ar-IQ" smtClean="0"/>
              <a:t>27/11/1442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E6988C8-9862-4A1F-9562-91E559F20170}"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3BB4CDF5-2E00-4616-92B1-625B9ACD236E}" type="datetimeFigureOut">
              <a:rPr lang="ar-IQ" smtClean="0"/>
              <a:t>27/11/1442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E6988C8-9862-4A1F-9562-91E559F20170}"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3BB4CDF5-2E00-4616-92B1-625B9ACD236E}" type="datetimeFigureOut">
              <a:rPr lang="ar-IQ" smtClean="0"/>
              <a:t>27/11/1442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E6988C8-9862-4A1F-9562-91E559F20170}"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B4CDF5-2E00-4616-92B1-625B9ACD236E}" type="datetimeFigureOut">
              <a:rPr lang="ar-IQ" smtClean="0"/>
              <a:t>27/11/1442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E6988C8-9862-4A1F-9562-91E559F20170}"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3BB4CDF5-2E00-4616-92B1-625B9ACD236E}" type="datetimeFigureOut">
              <a:rPr lang="ar-IQ" smtClean="0"/>
              <a:t>27/11/1442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E6988C8-9862-4A1F-9562-91E559F20170}"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3BB4CDF5-2E00-4616-92B1-625B9ACD236E}" type="datetimeFigureOut">
              <a:rPr lang="ar-IQ" smtClean="0"/>
              <a:t>27/11/1442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CE6988C8-9862-4A1F-9562-91E559F20170}"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BB4CDF5-2E00-4616-92B1-625B9ACD236E}" type="datetimeFigureOut">
              <a:rPr lang="ar-IQ" smtClean="0"/>
              <a:t>27/11/1442</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E6988C8-9862-4A1F-9562-91E559F20170}"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package" Target="../embeddings/______________Microsoft_PowerPoint1.ppt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972344" y="1412776"/>
            <a:ext cx="7272808" cy="4536504"/>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ar-IQ" sz="5400" b="1" dirty="0">
                <a:solidFill>
                  <a:srgbClr val="FFFF00"/>
                </a:solidFill>
                <a:effectLst>
                  <a:outerShdw blurRad="38100" dist="25400" dir="5400000" algn="tl" rotWithShape="0">
                    <a:srgbClr val="000000">
                      <a:alpha val="43000"/>
                    </a:srgbClr>
                  </a:outerShdw>
                </a:effectLst>
                <a:latin typeface="Calibri"/>
                <a:ea typeface="+mj-ea"/>
                <a:cs typeface="Traditional Arabic"/>
              </a:rPr>
              <a:t> </a:t>
            </a:r>
            <a:r>
              <a:rPr lang="ar-IQ" sz="5400" b="1" dirty="0">
                <a:solidFill>
                  <a:sysClr val="windowText" lastClr="000000"/>
                </a:solidFill>
                <a:effectLst>
                  <a:outerShdw blurRad="38100" dist="25400" dir="5400000" algn="tl" rotWithShape="0">
                    <a:srgbClr val="000000">
                      <a:alpha val="43000"/>
                    </a:srgbClr>
                  </a:outerShdw>
                </a:effectLst>
                <a:latin typeface="Calibri"/>
                <a:ea typeface="+mj-ea"/>
                <a:cs typeface="Traditional Arabic"/>
              </a:rPr>
              <a:t>المادة : </a:t>
            </a:r>
            <a:r>
              <a:rPr lang="ar-IQ" sz="5400" b="1" dirty="0" smtClean="0">
                <a:solidFill>
                  <a:sysClr val="windowText" lastClr="000000"/>
                </a:solidFill>
                <a:effectLst>
                  <a:outerShdw blurRad="38100" dist="25400" dir="5400000" algn="tl" rotWithShape="0">
                    <a:srgbClr val="000000">
                      <a:alpha val="43000"/>
                    </a:srgbClr>
                  </a:outerShdw>
                </a:effectLst>
                <a:latin typeface="Calibri"/>
                <a:ea typeface="+mj-ea"/>
                <a:cs typeface="Traditional Arabic"/>
              </a:rPr>
              <a:t>مبادئ الارشاد النفسي</a:t>
            </a:r>
            <a:r>
              <a:rPr lang="ar-IQ" sz="5400" b="1" dirty="0">
                <a:solidFill>
                  <a:sysClr val="windowText" lastClr="000000"/>
                </a:solidFill>
                <a:effectLst>
                  <a:outerShdw blurRad="38100" dist="25400" dir="5400000" algn="tl" rotWithShape="0">
                    <a:srgbClr val="000000">
                      <a:alpha val="43000"/>
                    </a:srgbClr>
                  </a:outerShdw>
                </a:effectLst>
                <a:latin typeface="Calibri"/>
                <a:ea typeface="+mj-ea"/>
                <a:cs typeface="Traditional Arabic"/>
              </a:rPr>
              <a:t/>
            </a:r>
            <a:br>
              <a:rPr lang="ar-IQ" sz="5400" b="1" dirty="0">
                <a:solidFill>
                  <a:sysClr val="windowText" lastClr="000000"/>
                </a:solidFill>
                <a:effectLst>
                  <a:outerShdw blurRad="38100" dist="25400" dir="5400000" algn="tl" rotWithShape="0">
                    <a:srgbClr val="000000">
                      <a:alpha val="43000"/>
                    </a:srgbClr>
                  </a:outerShdw>
                </a:effectLst>
                <a:latin typeface="Calibri"/>
                <a:ea typeface="+mj-ea"/>
                <a:cs typeface="Traditional Arabic"/>
              </a:rPr>
            </a:br>
            <a:r>
              <a:rPr lang="ar-IQ" sz="5400" b="1" dirty="0">
                <a:solidFill>
                  <a:sysClr val="windowText" lastClr="000000"/>
                </a:solidFill>
                <a:effectLst>
                  <a:outerShdw blurRad="38100" dist="25400" dir="5400000" algn="tl" rotWithShape="0">
                    <a:srgbClr val="000000">
                      <a:alpha val="43000"/>
                    </a:srgbClr>
                  </a:outerShdw>
                </a:effectLst>
                <a:latin typeface="Calibri"/>
                <a:ea typeface="+mj-ea"/>
                <a:cs typeface="Traditional Arabic"/>
              </a:rPr>
              <a:t>المرحلة </a:t>
            </a:r>
            <a:r>
              <a:rPr lang="ar-IQ" sz="5400" b="1" dirty="0" smtClean="0">
                <a:solidFill>
                  <a:sysClr val="windowText" lastClr="000000"/>
                </a:solidFill>
                <a:effectLst>
                  <a:outerShdw blurRad="38100" dist="25400" dir="5400000" algn="tl" rotWithShape="0">
                    <a:srgbClr val="000000">
                      <a:alpha val="43000"/>
                    </a:srgbClr>
                  </a:outerShdw>
                </a:effectLst>
                <a:latin typeface="Calibri"/>
                <a:ea typeface="+mj-ea"/>
                <a:cs typeface="Traditional Arabic"/>
              </a:rPr>
              <a:t>الاولى  /قسم الارشاد النفسي والتوجيه التربوي  </a:t>
            </a:r>
            <a:r>
              <a:rPr lang="ar-IQ" sz="5400" b="1" dirty="0">
                <a:solidFill>
                  <a:sysClr val="windowText" lastClr="000000"/>
                </a:solidFill>
                <a:effectLst>
                  <a:outerShdw blurRad="38100" dist="25400" dir="5400000" algn="tl" rotWithShape="0">
                    <a:srgbClr val="000000">
                      <a:alpha val="43000"/>
                    </a:srgbClr>
                  </a:outerShdw>
                </a:effectLst>
                <a:latin typeface="Calibri"/>
                <a:ea typeface="+mj-ea"/>
                <a:cs typeface="Traditional Arabic"/>
              </a:rPr>
              <a:t/>
            </a:r>
            <a:br>
              <a:rPr lang="ar-IQ" sz="5400" b="1" dirty="0">
                <a:solidFill>
                  <a:sysClr val="windowText" lastClr="000000"/>
                </a:solidFill>
                <a:effectLst>
                  <a:outerShdw blurRad="38100" dist="25400" dir="5400000" algn="tl" rotWithShape="0">
                    <a:srgbClr val="000000">
                      <a:alpha val="43000"/>
                    </a:srgbClr>
                  </a:outerShdw>
                </a:effectLst>
                <a:latin typeface="Calibri"/>
                <a:ea typeface="+mj-ea"/>
                <a:cs typeface="Traditional Arabic"/>
              </a:rPr>
            </a:br>
            <a:r>
              <a:rPr lang="ar-IQ" sz="5400" b="1" dirty="0">
                <a:solidFill>
                  <a:sysClr val="windowText" lastClr="000000"/>
                </a:solidFill>
                <a:effectLst>
                  <a:outerShdw blurRad="38100" dist="25400" dir="5400000" algn="tl" rotWithShape="0">
                    <a:srgbClr val="000000">
                      <a:alpha val="43000"/>
                    </a:srgbClr>
                  </a:outerShdw>
                </a:effectLst>
                <a:latin typeface="Calibri"/>
                <a:ea typeface="+mj-ea"/>
                <a:cs typeface="Traditional Arabic"/>
              </a:rPr>
              <a:t>مدرس </a:t>
            </a:r>
            <a:r>
              <a:rPr lang="ar-IQ" sz="5400" b="1" dirty="0" smtClean="0">
                <a:solidFill>
                  <a:sysClr val="windowText" lastClr="000000"/>
                </a:solidFill>
                <a:effectLst>
                  <a:outerShdw blurRad="38100" dist="25400" dir="5400000" algn="tl" rotWithShape="0">
                    <a:srgbClr val="000000">
                      <a:alpha val="43000"/>
                    </a:srgbClr>
                  </a:outerShdw>
                </a:effectLst>
                <a:latin typeface="Calibri"/>
                <a:ea typeface="+mj-ea"/>
                <a:cs typeface="Traditional Arabic"/>
              </a:rPr>
              <a:t>المادة </a:t>
            </a:r>
            <a:r>
              <a:rPr lang="ar-IQ" sz="5400" b="1" dirty="0">
                <a:solidFill>
                  <a:sysClr val="windowText" lastClr="000000"/>
                </a:solidFill>
                <a:effectLst>
                  <a:outerShdw blurRad="38100" dist="25400" dir="5400000" algn="tl" rotWithShape="0">
                    <a:srgbClr val="000000">
                      <a:alpha val="43000"/>
                    </a:srgbClr>
                  </a:outerShdw>
                </a:effectLst>
                <a:latin typeface="Calibri"/>
                <a:ea typeface="+mj-ea"/>
                <a:cs typeface="Traditional Arabic"/>
              </a:rPr>
              <a:t>: </a:t>
            </a:r>
            <a:r>
              <a:rPr lang="ar-IQ" sz="5400" b="1" dirty="0" err="1" smtClean="0">
                <a:solidFill>
                  <a:sysClr val="windowText" lastClr="000000"/>
                </a:solidFill>
                <a:effectLst>
                  <a:outerShdw blurRad="38100" dist="25400" dir="5400000" algn="tl" rotWithShape="0">
                    <a:srgbClr val="000000">
                      <a:alpha val="43000"/>
                    </a:srgbClr>
                  </a:outerShdw>
                </a:effectLst>
                <a:latin typeface="Calibri"/>
                <a:ea typeface="+mj-ea"/>
                <a:cs typeface="Traditional Arabic"/>
              </a:rPr>
              <a:t>أ.م.د</a:t>
            </a:r>
            <a:r>
              <a:rPr lang="ar-IQ" sz="5400" b="1" dirty="0" smtClean="0">
                <a:solidFill>
                  <a:sysClr val="windowText" lastClr="000000"/>
                </a:solidFill>
                <a:effectLst>
                  <a:outerShdw blurRad="38100" dist="25400" dir="5400000" algn="tl" rotWithShape="0">
                    <a:srgbClr val="000000">
                      <a:alpha val="43000"/>
                    </a:srgbClr>
                  </a:outerShdw>
                </a:effectLst>
                <a:latin typeface="Calibri"/>
                <a:ea typeface="+mj-ea"/>
                <a:cs typeface="Traditional Arabic"/>
              </a:rPr>
              <a:t>. </a:t>
            </a:r>
            <a:r>
              <a:rPr lang="ar-IQ" sz="5400" b="1" dirty="0">
                <a:solidFill>
                  <a:sysClr val="windowText" lastClr="000000"/>
                </a:solidFill>
                <a:effectLst>
                  <a:outerShdw blurRad="38100" dist="25400" dir="5400000" algn="tl" rotWithShape="0">
                    <a:srgbClr val="000000">
                      <a:alpha val="43000"/>
                    </a:srgbClr>
                  </a:outerShdw>
                </a:effectLst>
                <a:latin typeface="Calibri"/>
                <a:ea typeface="+mj-ea"/>
                <a:cs typeface="Traditional Arabic"/>
              </a:rPr>
              <a:t>هناء صادق </a:t>
            </a:r>
            <a:endParaRPr lang="ar-IQ" dirty="0">
              <a:solidFill>
                <a:sysClr val="windowText" lastClr="000000"/>
              </a:solidFill>
            </a:endParaRPr>
          </a:p>
        </p:txBody>
      </p:sp>
    </p:spTree>
    <p:extLst>
      <p:ext uri="{BB962C8B-B14F-4D97-AF65-F5344CB8AC3E}">
        <p14:creationId xmlns:p14="http://schemas.microsoft.com/office/powerpoint/2010/main" val="1530827549"/>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t>نظريات الارشاد النفسي </a:t>
            </a:r>
            <a:endParaRPr lang="ar-IQ" b="1" dirty="0"/>
          </a:p>
        </p:txBody>
      </p:sp>
      <p:sp>
        <p:nvSpPr>
          <p:cNvPr id="3" name="عنصر نائب للمحتوى 2"/>
          <p:cNvSpPr>
            <a:spLocks noGrp="1"/>
          </p:cNvSpPr>
          <p:nvPr>
            <p:ph idx="1"/>
          </p:nvPr>
        </p:nvSpPr>
        <p:spPr/>
        <p:txBody>
          <a:bodyPr/>
          <a:lstStyle/>
          <a:p>
            <a:r>
              <a:rPr lang="ar-IQ" dirty="0" smtClean="0"/>
              <a:t>النظرية السلوكية </a:t>
            </a:r>
          </a:p>
          <a:p>
            <a:r>
              <a:rPr lang="ar-IQ" dirty="0" smtClean="0"/>
              <a:t>تسمى نظرية المثير والاستجابة ونظرية التعلم </a:t>
            </a:r>
          </a:p>
          <a:p>
            <a:r>
              <a:rPr lang="ar-IQ" dirty="0" smtClean="0"/>
              <a:t>ترى هذه النظرية ان معظم سلوك الانسان متعلم فهو  يتعلم السلوك السوي الجيد او الصحيح  ويتعلم السلوك الغير سوي  او الغير جيد او الغير الصحيح </a:t>
            </a:r>
            <a:r>
              <a:rPr lang="ar-IQ" dirty="0" err="1" smtClean="0"/>
              <a:t>اوما</a:t>
            </a:r>
            <a:r>
              <a:rPr lang="ar-IQ" dirty="0" smtClean="0"/>
              <a:t> يسمى </a:t>
            </a:r>
            <a:r>
              <a:rPr lang="ar-IQ" dirty="0" smtClean="0"/>
              <a:t>السلوك المضطرب </a:t>
            </a:r>
          </a:p>
          <a:p>
            <a:r>
              <a:rPr lang="ar-IQ" dirty="0" smtClean="0"/>
              <a:t>تقوم هذه النظرية على مبادئ وقوانين التعلم التي تتعلق بالسلوك وحل المشكلات </a:t>
            </a:r>
          </a:p>
          <a:p>
            <a:endParaRPr lang="ar-IQ" dirty="0"/>
          </a:p>
          <a:p>
            <a:endParaRPr lang="ar-IQ" dirty="0"/>
          </a:p>
        </p:txBody>
      </p:sp>
    </p:spTree>
    <p:extLst>
      <p:ext uri="{BB962C8B-B14F-4D97-AF65-F5344CB8AC3E}">
        <p14:creationId xmlns:p14="http://schemas.microsoft.com/office/powerpoint/2010/main" val="141318163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t>مبادئ النظرية السلوكية </a:t>
            </a:r>
            <a:endParaRPr lang="ar-IQ" b="1" dirty="0"/>
          </a:p>
        </p:txBody>
      </p:sp>
      <p:sp>
        <p:nvSpPr>
          <p:cNvPr id="3" name="عنصر نائب للمحتوى 2"/>
          <p:cNvSpPr>
            <a:spLocks noGrp="1"/>
          </p:cNvSpPr>
          <p:nvPr>
            <p:ph idx="1"/>
          </p:nvPr>
        </p:nvSpPr>
        <p:spPr/>
        <p:txBody>
          <a:bodyPr>
            <a:normAutofit fontScale="92500" lnSpcReduction="20000"/>
          </a:bodyPr>
          <a:lstStyle/>
          <a:p>
            <a:r>
              <a:rPr lang="ar-IQ" dirty="0" smtClean="0"/>
              <a:t>اولا : المثير والاستجابة</a:t>
            </a:r>
          </a:p>
          <a:p>
            <a:r>
              <a:rPr lang="ar-IQ" dirty="0" smtClean="0"/>
              <a:t>ان اي سلوك يصدر من الشخص هو استجابة لمثير ما </a:t>
            </a:r>
          </a:p>
          <a:p>
            <a:r>
              <a:rPr lang="ar-IQ" dirty="0" smtClean="0"/>
              <a:t>وهناك علاقة بين المثير والاستجابة وكلما كانت العلاقة سليمة كان السلوك سويا وبالعكس </a:t>
            </a:r>
          </a:p>
          <a:p>
            <a:r>
              <a:rPr lang="ar-IQ" dirty="0" smtClean="0"/>
              <a:t>ثانيا الشخصية وهي التنظيمات والأساليب السلوكية المتعلمة الثابتة نسبيا التي تميز الفرد عن الاخر </a:t>
            </a:r>
          </a:p>
          <a:p>
            <a:r>
              <a:rPr lang="ar-IQ" dirty="0" smtClean="0"/>
              <a:t>ثالثا الدافع  تركز النظرية على الدافع في عملية التعلم </a:t>
            </a:r>
          </a:p>
          <a:p>
            <a:r>
              <a:rPr lang="ar-IQ" dirty="0" smtClean="0"/>
              <a:t>وهناك نوعان من الدوافع </a:t>
            </a:r>
          </a:p>
          <a:p>
            <a:r>
              <a:rPr lang="ar-IQ" dirty="0" smtClean="0"/>
              <a:t>1- دوافع اولية فسيولوجية مثل دافع الجوع والجنس </a:t>
            </a:r>
          </a:p>
          <a:p>
            <a:r>
              <a:rPr lang="ar-IQ" dirty="0" smtClean="0"/>
              <a:t>2- دافع ثانوي مثل الخوف </a:t>
            </a:r>
          </a:p>
          <a:p>
            <a:r>
              <a:rPr lang="ar-IQ" dirty="0" smtClean="0"/>
              <a:t>وعن طريق التعلم يكتسب الفرد دوافع ثانوية </a:t>
            </a:r>
          </a:p>
          <a:p>
            <a:r>
              <a:rPr lang="ar-IQ" dirty="0" smtClean="0"/>
              <a:t>وتسمى الدوافع الاولية حاجات  وهي التي تحدد السلوك </a:t>
            </a:r>
          </a:p>
          <a:p>
            <a:endParaRPr lang="ar-IQ" dirty="0"/>
          </a:p>
        </p:txBody>
      </p:sp>
    </p:spTree>
    <p:extLst>
      <p:ext uri="{BB962C8B-B14F-4D97-AF65-F5344CB8AC3E}">
        <p14:creationId xmlns:p14="http://schemas.microsoft.com/office/powerpoint/2010/main" val="2193104789"/>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24744"/>
            <a:ext cx="8219256" cy="5199856"/>
          </a:xfrm>
        </p:spPr>
        <p:txBody>
          <a:bodyPr>
            <a:normAutofit/>
          </a:bodyPr>
          <a:lstStyle/>
          <a:p>
            <a:r>
              <a:rPr lang="ar-IQ" dirty="0" smtClean="0"/>
              <a:t>رابعا التعزيز هو تقوية وتثبيت الاستجابة </a:t>
            </a:r>
          </a:p>
          <a:p>
            <a:r>
              <a:rPr lang="ar-IQ" dirty="0" smtClean="0"/>
              <a:t>فالسلوك يتعلم ويقوى  ويثبت اذا تم تعزيزه </a:t>
            </a:r>
          </a:p>
          <a:p>
            <a:r>
              <a:rPr lang="ar-IQ" dirty="0" smtClean="0"/>
              <a:t>وان تعزيز السلوك يؤدي الى تكراره وبالتالي يصبح عادة </a:t>
            </a:r>
          </a:p>
          <a:p>
            <a:r>
              <a:rPr lang="ar-IQ" dirty="0" smtClean="0"/>
              <a:t>خامسا </a:t>
            </a:r>
            <a:r>
              <a:rPr lang="ar-IQ" dirty="0" err="1" smtClean="0"/>
              <a:t>الانطفاء</a:t>
            </a:r>
            <a:r>
              <a:rPr lang="ar-IQ" dirty="0" smtClean="0"/>
              <a:t> هو ضعف وتضائل  وخمود واختفاء السلوك المتعلم اذا لم يمارس عند ارتباطه شرطيا بالعقاب </a:t>
            </a:r>
          </a:p>
          <a:p>
            <a:r>
              <a:rPr lang="ar-IQ" dirty="0" smtClean="0"/>
              <a:t>فالفرد يحاول ان يتجنب السلوك الخاطئ حتى لا يعرض للعقاب وبالتالي يتضاءل السلوك الغير جيد ويختفي</a:t>
            </a:r>
          </a:p>
          <a:p>
            <a:r>
              <a:rPr lang="ar-IQ" dirty="0" smtClean="0"/>
              <a:t>سادسا  العادة هي رابطة وثيقة بين المثير والاستجابة وتتكون عن طريق التعلم وتكرار الممارسة </a:t>
            </a:r>
          </a:p>
          <a:p>
            <a:r>
              <a:rPr lang="ar-IQ" dirty="0" smtClean="0"/>
              <a:t>ان معظم العادات هي متعلمة وليست موروثة </a:t>
            </a:r>
          </a:p>
          <a:p>
            <a:pPr marL="0" indent="0">
              <a:buNone/>
            </a:pPr>
            <a:endParaRPr lang="ar-IQ" dirty="0"/>
          </a:p>
        </p:txBody>
      </p:sp>
    </p:spTree>
    <p:extLst>
      <p:ext uri="{BB962C8B-B14F-4D97-AF65-F5344CB8AC3E}">
        <p14:creationId xmlns:p14="http://schemas.microsoft.com/office/powerpoint/2010/main" val="390373632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96752"/>
            <a:ext cx="8219256" cy="5127848"/>
          </a:xfrm>
        </p:spPr>
        <p:txBody>
          <a:bodyPr/>
          <a:lstStyle/>
          <a:p>
            <a:r>
              <a:rPr lang="ar-IQ" dirty="0" smtClean="0"/>
              <a:t>سابعا التعميم اذا تعلم الشخص استجابة وتكرر الموقف يميل الشخص الى تكرار الاستجابة المتعلمة </a:t>
            </a:r>
          </a:p>
          <a:p>
            <a:r>
              <a:rPr lang="ar-IQ" dirty="0" smtClean="0"/>
              <a:t>ثامنا التعلم ومحو التعلم واعادة التعلم مازال السلوك متعلما ويمكن محوه واستبداله بسلوك اخر  هذا يجعل عملية استبدال سلوك مكان اخر عملية سهلة من خلال محو التعلم وتعلم سلوك اخر جديد ومرغوب به  </a:t>
            </a:r>
            <a:endParaRPr lang="ar-IQ" dirty="0"/>
          </a:p>
        </p:txBody>
      </p:sp>
    </p:spTree>
    <p:extLst>
      <p:ext uri="{BB962C8B-B14F-4D97-AF65-F5344CB8AC3E}">
        <p14:creationId xmlns:p14="http://schemas.microsoft.com/office/powerpoint/2010/main" val="35280585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تطبيقات النظرية السلوكية في الارشاد النفسي </a:t>
            </a:r>
            <a:endParaRPr lang="ar-IQ" dirty="0"/>
          </a:p>
        </p:txBody>
      </p:sp>
      <p:sp>
        <p:nvSpPr>
          <p:cNvPr id="3" name="عنصر نائب للمحتوى 2"/>
          <p:cNvSpPr>
            <a:spLocks noGrp="1"/>
          </p:cNvSpPr>
          <p:nvPr>
            <p:ph idx="1"/>
          </p:nvPr>
        </p:nvSpPr>
        <p:spPr/>
        <p:txBody>
          <a:bodyPr>
            <a:normAutofit lnSpcReduction="10000"/>
          </a:bodyPr>
          <a:lstStyle/>
          <a:p>
            <a:r>
              <a:rPr lang="ar-IQ" dirty="0" smtClean="0"/>
              <a:t>تفسر النظرية السلوكية المشكلات السلوكية بانها انماط من الاستجابات المتعلمة الخاطئة او الغير مرغوب بها او غير السوية بسبب ارتباطها بمثيرات منفرة حيث يحتفظ الفرد بها لفاعليتها في تجنب مواقف او خبرات غير مرغوب بها . </a:t>
            </a:r>
          </a:p>
          <a:p>
            <a:r>
              <a:rPr lang="ar-IQ" dirty="0" smtClean="0"/>
              <a:t>يركز الارشاد النفسي من خلال مبادئ وافتراضات النظرية السلوكية في تعديل السلوك الغير مرغوب به من خلال :</a:t>
            </a:r>
          </a:p>
          <a:p>
            <a:r>
              <a:rPr lang="ar-IQ" dirty="0" smtClean="0"/>
              <a:t> 1- محو السلوك الغير مرغوب به </a:t>
            </a:r>
          </a:p>
          <a:p>
            <a:r>
              <a:rPr lang="ar-IQ" dirty="0" smtClean="0"/>
              <a:t>2- مساعدة المسترشد في تعلم سلوك جديد مرغوب به </a:t>
            </a:r>
          </a:p>
          <a:p>
            <a:r>
              <a:rPr lang="ar-IQ" dirty="0" smtClean="0"/>
              <a:t>3-تعزيز السلوك المتعلم المرغوب به لكي يضمن تثبيته </a:t>
            </a:r>
          </a:p>
          <a:p>
            <a:pPr marL="0" indent="0">
              <a:buNone/>
            </a:pPr>
            <a:r>
              <a:rPr lang="ar-IQ" dirty="0" smtClean="0"/>
              <a:t>  </a:t>
            </a:r>
            <a:endParaRPr lang="ar-IQ" dirty="0"/>
          </a:p>
        </p:txBody>
      </p:sp>
      <p:graphicFrame>
        <p:nvGraphicFramePr>
          <p:cNvPr id="4" name="كائن 3"/>
          <p:cNvGraphicFramePr>
            <a:graphicFrameLocks noChangeAspect="1"/>
          </p:cNvGraphicFramePr>
          <p:nvPr>
            <p:extLst>
              <p:ext uri="{D42A27DB-BD31-4B8C-83A1-F6EECF244321}">
                <p14:modId xmlns:p14="http://schemas.microsoft.com/office/powerpoint/2010/main" val="3715398823"/>
              </p:ext>
            </p:extLst>
          </p:nvPr>
        </p:nvGraphicFramePr>
        <p:xfrm>
          <a:off x="9324528" y="-315416"/>
          <a:ext cx="4568825" cy="3425825"/>
        </p:xfrm>
        <a:graphic>
          <a:graphicData uri="http://schemas.openxmlformats.org/presentationml/2006/ole">
            <mc:AlternateContent xmlns:mc="http://schemas.openxmlformats.org/markup-compatibility/2006">
              <mc:Choice xmlns:v="urn:schemas-microsoft-com:vml" Requires="v">
                <p:oleObj spid="_x0000_s1037" name="عرض تقديمي" r:id="rId3" imgW="4568812" imgH="3425845" progId="PowerPoint.Show.12">
                  <p:embed/>
                </p:oleObj>
              </mc:Choice>
              <mc:Fallback>
                <p:oleObj name="عرض تقديمي" r:id="rId3" imgW="4568812" imgH="3425845" progId="PowerPoint.Show.12">
                  <p:embed/>
                  <p:pic>
                    <p:nvPicPr>
                      <p:cNvPr id="0" name=""/>
                      <p:cNvPicPr/>
                      <p:nvPr/>
                    </p:nvPicPr>
                    <p:blipFill>
                      <a:blip r:embed="rId4"/>
                      <a:stretch>
                        <a:fillRect/>
                      </a:stretch>
                    </p:blipFill>
                    <p:spPr>
                      <a:xfrm>
                        <a:off x="9324528" y="-315416"/>
                        <a:ext cx="4568825" cy="3425825"/>
                      </a:xfrm>
                      <a:prstGeom prst="rect">
                        <a:avLst/>
                      </a:prstGeom>
                    </p:spPr>
                  </p:pic>
                </p:oleObj>
              </mc:Fallback>
            </mc:AlternateContent>
          </a:graphicData>
        </a:graphic>
      </p:graphicFrame>
    </p:spTree>
    <p:extLst>
      <p:ext uri="{BB962C8B-B14F-4D97-AF65-F5344CB8AC3E}">
        <p14:creationId xmlns:p14="http://schemas.microsoft.com/office/powerpoint/2010/main" val="3705818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نقد النظرية السلوكية </a:t>
            </a:r>
            <a:endParaRPr lang="ar-IQ" dirty="0"/>
          </a:p>
        </p:txBody>
      </p:sp>
      <p:sp>
        <p:nvSpPr>
          <p:cNvPr id="3" name="عنصر نائب للمحتوى 2"/>
          <p:cNvSpPr>
            <a:spLocks noGrp="1"/>
          </p:cNvSpPr>
          <p:nvPr>
            <p:ph idx="1"/>
          </p:nvPr>
        </p:nvSpPr>
        <p:spPr/>
        <p:txBody>
          <a:bodyPr/>
          <a:lstStyle/>
          <a:p>
            <a:pPr>
              <a:buFont typeface="Arial" pitchFamily="34" charset="0"/>
              <a:buChar char="•"/>
            </a:pPr>
            <a:r>
              <a:rPr lang="ar-IQ" dirty="0" err="1" smtClean="0"/>
              <a:t>لاتنظر</a:t>
            </a:r>
            <a:r>
              <a:rPr lang="ar-IQ" dirty="0" smtClean="0"/>
              <a:t> الى </a:t>
            </a:r>
            <a:r>
              <a:rPr lang="ar-IQ" smtClean="0"/>
              <a:t>السترشد</a:t>
            </a:r>
            <a:r>
              <a:rPr lang="ar-IQ" dirty="0" smtClean="0"/>
              <a:t> </a:t>
            </a:r>
            <a:r>
              <a:rPr lang="ar-IQ" dirty="0" smtClean="0"/>
              <a:t>ككل </a:t>
            </a:r>
            <a:r>
              <a:rPr lang="ar-IQ" dirty="0" err="1" smtClean="0"/>
              <a:t>لانها</a:t>
            </a:r>
            <a:r>
              <a:rPr lang="ar-IQ" dirty="0" smtClean="0"/>
              <a:t> تهمل العناصر الذاتية في السلوك </a:t>
            </a:r>
          </a:p>
          <a:p>
            <a:pPr>
              <a:buFont typeface="Arial" pitchFamily="34" charset="0"/>
              <a:buChar char="•"/>
            </a:pPr>
            <a:r>
              <a:rPr lang="ar-IQ" dirty="0" smtClean="0"/>
              <a:t>*السلوك الظاهري الملاحظ  فقط تركز علية </a:t>
            </a:r>
          </a:p>
          <a:p>
            <a:pPr>
              <a:buFont typeface="Arial" pitchFamily="34" charset="0"/>
              <a:buChar char="•"/>
            </a:pPr>
            <a:r>
              <a:rPr lang="ar-IQ" dirty="0" smtClean="0"/>
              <a:t>*يرى اصحاب النظرية السلوكية ان الارشاد والعلاج السلوكي في ضوء نظريات التعلم هي الافضل </a:t>
            </a:r>
          </a:p>
          <a:p>
            <a:pPr>
              <a:buFont typeface="Arial" pitchFamily="34" charset="0"/>
              <a:buChar char="•"/>
            </a:pPr>
            <a:r>
              <a:rPr lang="ar-IQ" dirty="0" smtClean="0"/>
              <a:t>*معظم ادلتها وبحوثها كانت على الحيوانات اكثر من الانسان </a:t>
            </a:r>
          </a:p>
          <a:p>
            <a:pPr>
              <a:buFont typeface="Arial" pitchFamily="34" charset="0"/>
              <a:buChar char="•"/>
            </a:pPr>
            <a:r>
              <a:rPr lang="ar-IQ" dirty="0" smtClean="0"/>
              <a:t>*تركز على ازالت الاعراض بدلا من </a:t>
            </a:r>
            <a:r>
              <a:rPr lang="ar-IQ" dirty="0" err="1" smtClean="0"/>
              <a:t>من</a:t>
            </a:r>
            <a:r>
              <a:rPr lang="ar-IQ" dirty="0" smtClean="0"/>
              <a:t> ازالت الاسباب التي ادت لتعلم السلوك الغير مرغوب به </a:t>
            </a:r>
            <a:endParaRPr lang="ar-IQ" dirty="0"/>
          </a:p>
        </p:txBody>
      </p:sp>
    </p:spTree>
    <p:extLst>
      <p:ext uri="{BB962C8B-B14F-4D97-AF65-F5344CB8AC3E}">
        <p14:creationId xmlns:p14="http://schemas.microsoft.com/office/powerpoint/2010/main" val="2408839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2496741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260</TotalTime>
  <Words>412</Words>
  <Application>Microsoft Office PowerPoint</Application>
  <PresentationFormat>عرض على الشاشة (3:4)‏</PresentationFormat>
  <Paragraphs>39</Paragraphs>
  <Slides>8</Slides>
  <Notes>0</Notes>
  <HiddenSlides>0</HiddenSlides>
  <MMClips>0</MMClips>
  <ScaleCrop>false</ScaleCrop>
  <HeadingPairs>
    <vt:vector size="6" baseType="variant">
      <vt:variant>
        <vt:lpstr>نسق</vt:lpstr>
      </vt:variant>
      <vt:variant>
        <vt:i4>1</vt:i4>
      </vt:variant>
      <vt:variant>
        <vt:lpstr>خوادم OLE مضمنة</vt:lpstr>
      </vt:variant>
      <vt:variant>
        <vt:i4>1</vt:i4>
      </vt:variant>
      <vt:variant>
        <vt:lpstr>عناوين الشرائح</vt:lpstr>
      </vt:variant>
      <vt:variant>
        <vt:i4>8</vt:i4>
      </vt:variant>
    </vt:vector>
  </HeadingPairs>
  <TitlesOfParts>
    <vt:vector size="10" baseType="lpstr">
      <vt:lpstr>تدفق</vt:lpstr>
      <vt:lpstr>عرض تقديمي</vt:lpstr>
      <vt:lpstr>عرض تقديمي في PowerPoint</vt:lpstr>
      <vt:lpstr>نظريات الارشاد النفسي </vt:lpstr>
      <vt:lpstr>مبادئ النظرية السلوكية </vt:lpstr>
      <vt:lpstr>عرض تقديمي في PowerPoint</vt:lpstr>
      <vt:lpstr>عرض تقديمي في PowerPoint</vt:lpstr>
      <vt:lpstr>تطبيقات النظرية السلوكية في الارشاد النفسي </vt:lpstr>
      <vt:lpstr>نقد النظرية السلوكية </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2o1O</dc:creator>
  <cp:lastModifiedBy>DR.Ahmed Saker 2o1O</cp:lastModifiedBy>
  <cp:revision>26</cp:revision>
  <dcterms:created xsi:type="dcterms:W3CDTF">2020-03-21T10:20:21Z</dcterms:created>
  <dcterms:modified xsi:type="dcterms:W3CDTF">2021-07-06T06:29:44Z</dcterms:modified>
</cp:coreProperties>
</file>